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3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Default Extension="rels" ContentType="application/vnd.openxmlformats-package.relationships+xml"/>
  <Default Extension="xml" ContentType="application/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slideLayouts/slideLayout10.xml" ContentType="application/vnd.openxmlformats-officedocument.presentationml.slideLayout+xml"/>
  <Override PartName="/ppt/slideMasters/slideMaster4.xml" ContentType="application/vnd.openxmlformats-officedocument.presentationml.slideMaster+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s/slide1.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 id="2147483720" r:id="rId3"/>
    <p:sldMasterId id="2147483744" r:id="rId4"/>
  </p:sldMasterIdLst>
  <p:sldIdLst>
    <p:sldId id="256" r:id="rId5"/>
    <p:sldId id="257" r:id="rId6"/>
    <p:sldId id="258" r:id="rId7"/>
    <p:sldId id="259" r:id="rId8"/>
    <p:sldId id="265" r:id="rId9"/>
    <p:sldId id="266" r:id="rId10"/>
    <p:sldId id="267" r:id="rId11"/>
    <p:sldId id="260" r:id="rId12"/>
    <p:sldId id="261" r:id="rId13"/>
    <p:sldId id="262" r:id="rId14"/>
    <p:sldId id="263" r:id="rId15"/>
    <p:sldId id="264"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FF"/>
    <a:srgbClr val="FFFF99"/>
    <a:srgbClr val="6B4C84"/>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6" autoAdjust="0"/>
    <p:restoredTop sz="94697" autoAdjust="0"/>
  </p:normalViewPr>
  <p:slideViewPr>
    <p:cSldViewPr>
      <p:cViewPr varScale="1">
        <p:scale>
          <a:sx n="62" d="100"/>
          <a:sy n="62" d="100"/>
        </p:scale>
        <p:origin x="-84" y="-150"/>
      </p:cViewPr>
      <p:guideLst>
        <p:guide orient="horz" pos="2160"/>
        <p:guide pos="2880"/>
      </p:guideLst>
    </p:cSldViewPr>
  </p:slideViewPr>
  <p:outlineViewPr>
    <p:cViewPr>
      <p:scale>
        <a:sx n="33" d="100"/>
        <a:sy n="33" d="100"/>
      </p:scale>
      <p:origin x="0" y="4638"/>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9E7D3FE9-1248-4E1E-9FF0-F4FF2E7FBD16}" type="datetimeFigureOut">
              <a:rPr lang="en-US" smtClean="0"/>
              <a:pPr/>
              <a:t>1/31/2012</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1E01B410-6B4B-437C-AB3E-0E225779171D}" type="slidenum">
              <a:rPr lang="en-US" smtClean="0"/>
              <a:pPr/>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E7D3FE9-1248-4E1E-9FF0-F4FF2E7FBD16}" type="datetimeFigureOut">
              <a:rPr lang="en-US" smtClean="0"/>
              <a:pPr/>
              <a:t>1/31/2012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E01B410-6B4B-437C-AB3E-0E225779171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E7D3FE9-1248-4E1E-9FF0-F4FF2E7FBD16}" type="datetimeFigureOut">
              <a:rPr lang="en-US" smtClean="0"/>
              <a:pPr/>
              <a:t>1/31/2012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E01B410-6B4B-437C-AB3E-0E225779171D}"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9E7D3FE9-1248-4E1E-9FF0-F4FF2E7FBD16}" type="datetimeFigureOut">
              <a:rPr lang="en-US" smtClean="0"/>
              <a:pPr/>
              <a:t>1/31/2012</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1E01B410-6B4B-437C-AB3E-0E225779171D}"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E7D3FE9-1248-4E1E-9FF0-F4FF2E7FBD16}" type="datetimeFigureOut">
              <a:rPr lang="en-US" smtClean="0"/>
              <a:pPr/>
              <a:t>1/31/2012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01B410-6B4B-437C-AB3E-0E225779171D}"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E7D3FE9-1248-4E1E-9FF0-F4FF2E7FBD16}" type="datetimeFigureOut">
              <a:rPr lang="en-US" smtClean="0"/>
              <a:pPr/>
              <a:t>1/31/2012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1E01B410-6B4B-437C-AB3E-0E225779171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E7D3FE9-1248-4E1E-9FF0-F4FF2E7FBD16}" type="datetimeFigureOut">
              <a:rPr lang="en-US" smtClean="0"/>
              <a:pPr/>
              <a:t>1/31/2012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01B410-6B4B-437C-AB3E-0E225779171D}"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E7D3FE9-1248-4E1E-9FF0-F4FF2E7FBD16}" type="datetimeFigureOut">
              <a:rPr lang="en-US" smtClean="0"/>
              <a:pPr/>
              <a:t>1/31/2012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E01B410-6B4B-437C-AB3E-0E225779171D}"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E7D3FE9-1248-4E1E-9FF0-F4FF2E7FBD16}" type="datetimeFigureOut">
              <a:rPr lang="en-US" smtClean="0"/>
              <a:pPr/>
              <a:t>1/31/2012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E01B410-6B4B-437C-AB3E-0E225779171D}"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7D3FE9-1248-4E1E-9FF0-F4FF2E7FBD16}" type="datetimeFigureOut">
              <a:rPr lang="en-US" smtClean="0"/>
              <a:pPr/>
              <a:t>1/31/2012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E01B410-6B4B-437C-AB3E-0E225779171D}"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E7D3FE9-1248-4E1E-9FF0-F4FF2E7FBD16}" type="datetimeFigureOut">
              <a:rPr lang="en-US" smtClean="0"/>
              <a:pPr/>
              <a:t>1/31/2012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01B410-6B4B-437C-AB3E-0E225779171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E7D3FE9-1248-4E1E-9FF0-F4FF2E7FBD16}" type="datetimeFigureOut">
              <a:rPr lang="en-US" smtClean="0"/>
              <a:pPr/>
              <a:t>1/31/2012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E01B410-6B4B-437C-AB3E-0E225779171D}"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E7D3FE9-1248-4E1E-9FF0-F4FF2E7FBD16}" type="datetimeFigureOut">
              <a:rPr lang="en-US" smtClean="0"/>
              <a:pPr/>
              <a:t>1/31/2012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01B410-6B4B-437C-AB3E-0E225779171D}" type="slidenum">
              <a:rPr lang="en-US" smtClean="0"/>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E7D3FE9-1248-4E1E-9FF0-F4FF2E7FBD16}" type="datetimeFigureOut">
              <a:rPr lang="en-US" smtClean="0"/>
              <a:pPr/>
              <a:t>1/31/2012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01B410-6B4B-437C-AB3E-0E225779171D}"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E7D3FE9-1248-4E1E-9FF0-F4FF2E7FBD16}" type="datetimeFigureOut">
              <a:rPr lang="en-US" smtClean="0"/>
              <a:pPr/>
              <a:t>1/31/2012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01B410-6B4B-437C-AB3E-0E225779171D}" type="slidenum">
              <a:rPr lang="en-US" smtClean="0"/>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9E7D3FE9-1248-4E1E-9FF0-F4FF2E7FBD16}" type="datetimeFigureOut">
              <a:rPr lang="en-US" smtClean="0"/>
              <a:pPr/>
              <a:t>1/31/2012</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1E01B410-6B4B-437C-AB3E-0E225779171D}" type="slidenum">
              <a:rPr lang="en-US" smtClean="0"/>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9E7D3FE9-1248-4E1E-9FF0-F4FF2E7FBD16}" type="datetimeFigureOut">
              <a:rPr lang="en-US" smtClean="0"/>
              <a:pPr/>
              <a:t>1/31/2012</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1E01B410-6B4B-437C-AB3E-0E225779171D}" type="slidenum">
              <a:rPr lang="en-US" smtClean="0"/>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9E7D3FE9-1248-4E1E-9FF0-F4FF2E7FBD16}" type="datetimeFigureOut">
              <a:rPr lang="en-US" smtClean="0"/>
              <a:pPr/>
              <a:t>1/31/2012</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1E01B410-6B4B-437C-AB3E-0E225779171D}"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9E7D3FE9-1248-4E1E-9FF0-F4FF2E7FBD16}" type="datetimeFigureOut">
              <a:rPr lang="en-US" smtClean="0"/>
              <a:pPr/>
              <a:t>1/31/2012</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1E01B410-6B4B-437C-AB3E-0E225779171D}" type="slidenum">
              <a:rPr lang="en-US" smtClean="0"/>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9E7D3FE9-1248-4E1E-9FF0-F4FF2E7FBD16}" type="datetimeFigureOut">
              <a:rPr lang="en-US" smtClean="0"/>
              <a:pPr/>
              <a:t>1/31/2012</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1E01B410-6B4B-437C-AB3E-0E225779171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E7D3FE9-1248-4E1E-9FF0-F4FF2E7FBD16}" type="datetimeFigureOut">
              <a:rPr lang="en-US" smtClean="0"/>
              <a:pPr/>
              <a:t>1/31/2012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E01B410-6B4B-437C-AB3E-0E225779171D}" type="slidenum">
              <a:rPr lang="en-US" smtClean="0"/>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9E7D3FE9-1248-4E1E-9FF0-F4FF2E7FBD16}" type="datetimeFigureOut">
              <a:rPr lang="en-US" smtClean="0"/>
              <a:pPr/>
              <a:t>1/31/2012</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1E01B410-6B4B-437C-AB3E-0E225779171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9E7D3FE9-1248-4E1E-9FF0-F4FF2E7FBD16}" type="datetimeFigureOut">
              <a:rPr lang="en-US" smtClean="0"/>
              <a:pPr/>
              <a:t>1/31/2012</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1E01B410-6B4B-437C-AB3E-0E225779171D}" type="slidenum">
              <a:rPr lang="en-US" smtClean="0"/>
              <a:pPr/>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9E7D3FE9-1248-4E1E-9FF0-F4FF2E7FBD16}" type="datetimeFigureOut">
              <a:rPr lang="en-US" smtClean="0"/>
              <a:pPr/>
              <a:t>1/31/2012</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1E01B410-6B4B-437C-AB3E-0E225779171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9E7D3FE9-1248-4E1E-9FF0-F4FF2E7FBD16}" type="datetimeFigureOut">
              <a:rPr lang="en-US" smtClean="0"/>
              <a:pPr/>
              <a:t>1/31/2012</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1E01B410-6B4B-437C-AB3E-0E225779171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E7D3FE9-1248-4E1E-9FF0-F4FF2E7FBD16}" type="datetimeFigureOut">
              <a:rPr lang="en-US" smtClean="0"/>
              <a:pPr/>
              <a:t>1/31/2012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01B410-6B4B-437C-AB3E-0E225779171D}" type="slidenum">
              <a:rPr lang="en-US" smtClean="0"/>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E7D3FE9-1248-4E1E-9FF0-F4FF2E7FBD16}" type="datetimeFigureOut">
              <a:rPr lang="en-US" smtClean="0"/>
              <a:pPr/>
              <a:t>1/31/2012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01B410-6B4B-437C-AB3E-0E225779171D}" type="slidenum">
              <a:rPr lang="en-US" smtClean="0"/>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9E7D3FE9-1248-4E1E-9FF0-F4FF2E7FBD16}" type="datetimeFigureOut">
              <a:rPr lang="en-US" smtClean="0"/>
              <a:pPr/>
              <a:t>1/31/2012</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1E01B410-6B4B-437C-AB3E-0E225779171D}" type="slidenum">
              <a:rPr lang="en-US" smtClean="0"/>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9E7D3FE9-1248-4E1E-9FF0-F4FF2E7FBD16}" type="datetimeFigureOut">
              <a:rPr lang="en-US" smtClean="0"/>
              <a:pPr/>
              <a:t>1/31/2012</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1E01B410-6B4B-437C-AB3E-0E225779171D}" type="slidenum">
              <a:rPr lang="en-US" smtClean="0"/>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9E7D3FE9-1248-4E1E-9FF0-F4FF2E7FBD16}" type="datetimeFigureOut">
              <a:rPr lang="en-US" smtClean="0"/>
              <a:pPr/>
              <a:t>1/31/2012</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1E01B410-6B4B-437C-AB3E-0E225779171D}"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9E7D3FE9-1248-4E1E-9FF0-F4FF2E7FBD16}" type="datetimeFigureOut">
              <a:rPr lang="en-US" smtClean="0"/>
              <a:pPr/>
              <a:t>1/31/2012</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1E01B410-6B4B-437C-AB3E-0E225779171D}" type="slidenum">
              <a:rPr lang="en-US" smtClean="0"/>
              <a:pPr/>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9E7D3FE9-1248-4E1E-9FF0-F4FF2E7FBD16}" type="datetimeFigureOut">
              <a:rPr lang="en-US" smtClean="0"/>
              <a:pPr/>
              <a:t>1/31/2012</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1E01B410-6B4B-437C-AB3E-0E225779171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E7D3FE9-1248-4E1E-9FF0-F4FF2E7FBD16}" type="datetimeFigureOut">
              <a:rPr lang="en-US" smtClean="0"/>
              <a:pPr/>
              <a:t>1/31/2012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E01B410-6B4B-437C-AB3E-0E225779171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E7D3FE9-1248-4E1E-9FF0-F4FF2E7FBD16}" type="datetimeFigureOut">
              <a:rPr lang="en-US" smtClean="0"/>
              <a:pPr/>
              <a:t>1/31/2012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fld id="{1E01B410-6B4B-437C-AB3E-0E225779171D}" type="slidenum">
              <a:rPr lang="en-US" smtClean="0"/>
              <a:pPr/>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9E7D3FE9-1248-4E1E-9FF0-F4FF2E7FBD16}" type="datetimeFigureOut">
              <a:rPr lang="en-US" smtClean="0"/>
              <a:pPr/>
              <a:t>1/31/2012</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1E01B410-6B4B-437C-AB3E-0E225779171D}" type="slidenum">
              <a:rPr lang="en-US" smtClean="0"/>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9E7D3FE9-1248-4E1E-9FF0-F4FF2E7FBD16}" type="datetimeFigureOut">
              <a:rPr lang="en-US" smtClean="0"/>
              <a:pPr/>
              <a:t>1/31/2012</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1E01B410-6B4B-437C-AB3E-0E225779171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9E7D3FE9-1248-4E1E-9FF0-F4FF2E7FBD16}" type="datetimeFigureOut">
              <a:rPr lang="en-US" smtClean="0"/>
              <a:pPr/>
              <a:t>1/31/2012</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1E01B410-6B4B-437C-AB3E-0E225779171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E7D3FE9-1248-4E1E-9FF0-F4FF2E7FBD16}" type="datetimeFigureOut">
              <a:rPr lang="en-US" smtClean="0"/>
              <a:pPr/>
              <a:t>1/31/2012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01B410-6B4B-437C-AB3E-0E225779171D}" type="slidenum">
              <a:rPr lang="en-US" smtClean="0"/>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E7D3FE9-1248-4E1E-9FF0-F4FF2E7FBD16}" type="datetimeFigureOut">
              <a:rPr lang="en-US" smtClean="0"/>
              <a:pPr/>
              <a:t>1/31/2012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01B410-6B4B-437C-AB3E-0E225779171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E7D3FE9-1248-4E1E-9FF0-F4FF2E7FBD16}" type="datetimeFigureOut">
              <a:rPr lang="en-US" smtClean="0"/>
              <a:pPr/>
              <a:t>1/31/2012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fld id="{1E01B410-6B4B-437C-AB3E-0E225779171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9E7D3FE9-1248-4E1E-9FF0-F4FF2E7FBD16}" type="datetimeFigureOut">
              <a:rPr lang="en-US" smtClean="0"/>
              <a:pPr/>
              <a:t>1/31/2012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1E01B410-6B4B-437C-AB3E-0E225779171D}" type="slidenum">
              <a:rPr lang="en-US" smtClean="0"/>
              <a:pPr/>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9E7D3FE9-1248-4E1E-9FF0-F4FF2E7FBD16}" type="datetimeFigureOut">
              <a:rPr lang="en-US" smtClean="0"/>
              <a:pPr/>
              <a:t>1/31/2012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1E01B410-6B4B-437C-AB3E-0E225779171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9E7D3FE9-1248-4E1E-9FF0-F4FF2E7FBD16}" type="datetimeFigureOut">
              <a:rPr lang="en-US" smtClean="0"/>
              <a:pPr/>
              <a:t>1/31/2012</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1E01B410-6B4B-437C-AB3E-0E225779171D}" type="slidenum">
              <a:rPr lang="en-US" smtClean="0"/>
              <a:pPr/>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9E7D3FE9-1248-4E1E-9FF0-F4FF2E7FBD16}" type="datetimeFigureOut">
              <a:rPr lang="en-US" smtClean="0"/>
              <a:pPr/>
              <a:t>1/31/2012</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1E01B410-6B4B-437C-AB3E-0E225779171D}" type="slidenum">
              <a:rPr lang="en-US" smtClean="0"/>
              <a:pPr/>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9CB86E"/>
            </a:gs>
            <a:gs pos="100000">
              <a:srgbClr val="156B13"/>
            </a:gs>
          </a:gsLst>
          <a:lin ang="5400000" scaled="0"/>
          <a:tileRect/>
        </a:gradFill>
        <a:effectLst/>
      </p:bgPr>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9E7D3FE9-1248-4E1E-9FF0-F4FF2E7FBD16}" type="datetimeFigureOut">
              <a:rPr lang="en-US" smtClean="0"/>
              <a:pPr/>
              <a:t>1/31/2012</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1E01B410-6B4B-437C-AB3E-0E225779171D}" type="slidenum">
              <a:rPr lang="en-US" smtClean="0"/>
              <a:pPr/>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9CB86E"/>
            </a:gs>
            <a:gs pos="100000">
              <a:srgbClr val="156B13"/>
            </a:gs>
          </a:gsLst>
          <a:lin ang="5400000" scaled="0"/>
          <a:tileRect/>
        </a:grad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9E7D3FE9-1248-4E1E-9FF0-F4FF2E7FBD16}" type="datetimeFigureOut">
              <a:rPr lang="en-US" smtClean="0"/>
              <a:pPr/>
              <a:t>1/31/2012</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1E01B410-6B4B-437C-AB3E-0E225779171D}"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9CB86E"/>
            </a:gs>
            <a:gs pos="100000">
              <a:srgbClr val="156B13"/>
            </a:gs>
          </a:gsLst>
          <a:lin ang="5400000" scaled="0"/>
          <a:tileRect/>
        </a:gradFill>
        <a:effectLst/>
      </p:bgPr>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9E7D3FE9-1248-4E1E-9FF0-F4FF2E7FBD16}" type="datetimeFigureOut">
              <a:rPr lang="en-US" smtClean="0"/>
              <a:pPr/>
              <a:t>1/31/2012</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1E01B410-6B4B-437C-AB3E-0E225779171D}"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9E7D3FE9-1248-4E1E-9FF0-F4FF2E7FBD16}" type="datetimeFigureOut">
              <a:rPr lang="en-US" smtClean="0"/>
              <a:pPr/>
              <a:t>1/31/2012</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1E01B410-6B4B-437C-AB3E-0E225779171D}"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clivir.com/pictures/stroke/facedroop.gif" TargetMode="Externa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Stroke</a:t>
            </a:r>
            <a:endParaRPr lang="en-US" dirty="0"/>
          </a:p>
        </p:txBody>
      </p:sp>
      <p:sp>
        <p:nvSpPr>
          <p:cNvPr id="3" name="Subtitle 2"/>
          <p:cNvSpPr>
            <a:spLocks noGrp="1"/>
          </p:cNvSpPr>
          <p:nvPr>
            <p:ph type="subTitle" idx="1"/>
          </p:nvPr>
        </p:nvSpPr>
        <p:spPr/>
        <p:txBody>
          <a:bodyPr/>
          <a:lstStyle/>
          <a:p>
            <a:r>
              <a:rPr lang="en-US" dirty="0" smtClean="0"/>
              <a:t>By: Roy Lavi, Marc Christopher, Josh Embry</a:t>
            </a:r>
            <a:endParaRPr lang="en-US" dirty="0"/>
          </a:p>
        </p:txBody>
      </p:sp>
      <p:pic>
        <p:nvPicPr>
          <p:cNvPr id="18436" name="Picture 4" descr="http://image.shutterstock.com/display_pic_with_logo/65904/65904,1175692359,1/stock-photo-blood-clot-3010784.jpg"/>
          <p:cNvPicPr>
            <a:picLocks noChangeAspect="1" noChangeArrowheads="1"/>
          </p:cNvPicPr>
          <p:nvPr/>
        </p:nvPicPr>
        <p:blipFill>
          <a:blip r:embed="rId2" cstate="print"/>
          <a:srcRect/>
          <a:stretch>
            <a:fillRect/>
          </a:stretch>
        </p:blipFill>
        <p:spPr bwMode="auto">
          <a:xfrm>
            <a:off x="381000" y="3448050"/>
            <a:ext cx="4286250" cy="3409950"/>
          </a:xfrm>
          <a:prstGeom prst="rect">
            <a:avLst/>
          </a:prstGeom>
          <a:noFill/>
        </p:spPr>
      </p:pic>
    </p:spTree>
  </p:cSld>
  <p:clrMapOvr>
    <a:masterClrMapping/>
  </p:clrMapOvr>
  <p:transition spd="slow">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60000"/>
                <a:lumOff val="40000"/>
              </a:schemeClr>
            </a:gs>
            <a:gs pos="25000">
              <a:srgbClr val="21D6E0"/>
            </a:gs>
            <a:gs pos="75000">
              <a:srgbClr val="0087E6"/>
            </a:gs>
            <a:gs pos="100000">
              <a:srgbClr val="005CBF"/>
            </a:gs>
          </a:gsLst>
          <a:lin ang="168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9600" dirty="0" smtClean="0">
                <a:solidFill>
                  <a:schemeClr val="accent6">
                    <a:lumMod val="50000"/>
                  </a:schemeClr>
                </a:solidFill>
                <a:latin typeface="Burnstown Dam" pitchFamily="2" charset="0"/>
              </a:rPr>
              <a:t>Statistics</a:t>
            </a:r>
            <a:endParaRPr lang="en-US" sz="9600" dirty="0">
              <a:solidFill>
                <a:schemeClr val="accent6">
                  <a:lumMod val="50000"/>
                </a:schemeClr>
              </a:solidFill>
              <a:latin typeface="Burnstown Dam" pitchFamily="2" charset="0"/>
            </a:endParaRPr>
          </a:p>
        </p:txBody>
      </p:sp>
      <p:sp>
        <p:nvSpPr>
          <p:cNvPr id="3" name="Content Placeholder 2"/>
          <p:cNvSpPr>
            <a:spLocks noGrp="1"/>
          </p:cNvSpPr>
          <p:nvPr>
            <p:ph idx="1"/>
          </p:nvPr>
        </p:nvSpPr>
        <p:spPr/>
        <p:txBody>
          <a:bodyPr>
            <a:normAutofit/>
          </a:bodyPr>
          <a:lstStyle/>
          <a:p>
            <a:r>
              <a:rPr lang="en-US" sz="4800" dirty="0" smtClean="0">
                <a:solidFill>
                  <a:srgbClr val="0070C0"/>
                </a:solidFill>
                <a:latin typeface="Comic Sans MS" pitchFamily="66" charset="0"/>
              </a:rPr>
              <a:t>1 in 17 </a:t>
            </a:r>
            <a:r>
              <a:rPr lang="en-US" sz="4800" dirty="0" smtClean="0">
                <a:solidFill>
                  <a:srgbClr val="0070C0"/>
                </a:solidFill>
                <a:latin typeface="Comic Sans MS" pitchFamily="66" charset="0"/>
              </a:rPr>
              <a:t>American </a:t>
            </a:r>
            <a:r>
              <a:rPr lang="en-US" sz="4800" dirty="0" smtClean="0">
                <a:solidFill>
                  <a:srgbClr val="0070C0"/>
                </a:solidFill>
                <a:latin typeface="Comic Sans MS" pitchFamily="66" charset="0"/>
              </a:rPr>
              <a:t>deaths in 2006 were of stroke.</a:t>
            </a:r>
          </a:p>
          <a:p>
            <a:r>
              <a:rPr lang="en-US" sz="4800" dirty="0" smtClean="0">
                <a:solidFill>
                  <a:srgbClr val="0070C0"/>
                </a:solidFill>
                <a:latin typeface="Comic Sans MS" pitchFamily="66" charset="0"/>
              </a:rPr>
              <a:t>¼ of all strokes occur in people under the age of 65</a:t>
            </a:r>
            <a:endParaRPr lang="en-US" sz="4800" dirty="0">
              <a:solidFill>
                <a:srgbClr val="0070C0"/>
              </a:solidFill>
              <a:latin typeface="Comic Sans MS" pitchFamily="66" charset="0"/>
            </a:endParaRPr>
          </a:p>
        </p:txBody>
      </p:sp>
    </p:spTree>
  </p:cSld>
  <p:clrMapOvr>
    <a:masterClrMapping/>
  </p:clrMapOvr>
  <p:transition>
    <p:split orient="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rgbClr val="3366FF">
                <a:alpha val="32000"/>
              </a:srgbClr>
            </a:gs>
            <a:gs pos="13000">
              <a:srgbClr val="0047FF"/>
            </a:gs>
            <a:gs pos="28000">
              <a:srgbClr val="000082"/>
            </a:gs>
            <a:gs pos="42999">
              <a:srgbClr val="0047FF"/>
            </a:gs>
            <a:gs pos="58000">
              <a:srgbClr val="000082"/>
            </a:gs>
            <a:gs pos="72000">
              <a:srgbClr val="0047FF"/>
            </a:gs>
            <a:gs pos="87000">
              <a:srgbClr val="000082"/>
            </a:gs>
            <a:gs pos="100000">
              <a:srgbClr val="0047FF"/>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0"/>
            <a:ext cx="8229600" cy="1143000"/>
          </a:xfrm>
        </p:spPr>
        <p:txBody>
          <a:bodyPr>
            <a:noAutofit/>
          </a:bodyPr>
          <a:lstStyle/>
          <a:p>
            <a:r>
              <a:rPr lang="en-US" sz="9600" dirty="0" smtClean="0">
                <a:latin typeface="Burnstown Dam" pitchFamily="2" charset="0"/>
              </a:rPr>
              <a:t>   </a:t>
            </a:r>
            <a:r>
              <a:rPr lang="en-US" sz="9600" dirty="0" smtClean="0">
                <a:solidFill>
                  <a:srgbClr val="623218"/>
                </a:solidFill>
                <a:latin typeface="Burnstown Dam" pitchFamily="2" charset="0"/>
              </a:rPr>
              <a:t>wow facts!!!</a:t>
            </a:r>
            <a:endParaRPr lang="en-US" sz="9600" dirty="0">
              <a:latin typeface="Burnstown Dam" pitchFamily="2" charset="0"/>
            </a:endParaRPr>
          </a:p>
        </p:txBody>
      </p:sp>
      <p:sp>
        <p:nvSpPr>
          <p:cNvPr id="3" name="Content Placeholder 2"/>
          <p:cNvSpPr>
            <a:spLocks noGrp="1"/>
          </p:cNvSpPr>
          <p:nvPr>
            <p:ph idx="1"/>
          </p:nvPr>
        </p:nvSpPr>
        <p:spPr/>
        <p:txBody>
          <a:bodyPr>
            <a:normAutofit/>
          </a:bodyPr>
          <a:lstStyle/>
          <a:p>
            <a:r>
              <a:rPr lang="en-US" sz="3600" dirty="0" smtClean="0">
                <a:latin typeface="Comic Sans MS" pitchFamily="66" charset="0"/>
              </a:rPr>
              <a:t>S</a:t>
            </a:r>
            <a:r>
              <a:rPr lang="en-US" sz="3200" dirty="0" smtClean="0">
                <a:latin typeface="Comic Sans MS" pitchFamily="66" charset="0"/>
              </a:rPr>
              <a:t>ickle Cell Disease is a major risk factor for stroke amongst younger people.</a:t>
            </a:r>
          </a:p>
          <a:p>
            <a:r>
              <a:rPr lang="en-US" sz="3200" dirty="0" smtClean="0">
                <a:latin typeface="Comic Sans MS" pitchFamily="66" charset="0"/>
              </a:rPr>
              <a:t>Stroke is the third largest cause of death in the United States</a:t>
            </a:r>
            <a:endParaRPr lang="en-US" sz="3200" dirty="0">
              <a:latin typeface="Comic Sans MS" pitchFamily="66" charset="0"/>
            </a:endParaRPr>
          </a:p>
        </p:txBody>
      </p:sp>
      <p:pic>
        <p:nvPicPr>
          <p:cNvPr id="1026" name="Picture 2" descr="http://images.medicinenet.com/images/illustrations/sickl_cell.jpg"/>
          <p:cNvPicPr>
            <a:picLocks noChangeAspect="1" noChangeArrowheads="1"/>
          </p:cNvPicPr>
          <p:nvPr/>
        </p:nvPicPr>
        <p:blipFill>
          <a:blip r:embed="rId2" cstate="print"/>
          <a:srcRect/>
          <a:stretch>
            <a:fillRect/>
          </a:stretch>
        </p:blipFill>
        <p:spPr bwMode="auto">
          <a:xfrm>
            <a:off x="6248400" y="4143375"/>
            <a:ext cx="2653393" cy="2714625"/>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2">
                <a:lumMod val="90000"/>
              </a:schemeClr>
            </a:gs>
            <a:gs pos="25000">
              <a:srgbClr val="21D6E0"/>
            </a:gs>
            <a:gs pos="75000">
              <a:srgbClr val="0087E6"/>
            </a:gs>
            <a:gs pos="100000">
              <a:srgbClr val="005CBF"/>
            </a:gs>
          </a:gsLst>
          <a:lin ang="15600000" scaled="0"/>
          <a:tileRect/>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sz="2000" dirty="0" smtClean="0"/>
              <a:t>"Recovering after Stroke: </a:t>
            </a:r>
            <a:r>
              <a:rPr lang="en-US" sz="2000" dirty="0" err="1" smtClean="0"/>
              <a:t>MedlinePlus</a:t>
            </a:r>
            <a:r>
              <a:rPr lang="en-US" sz="2000" dirty="0" smtClean="0"/>
              <a:t> Medical Encyclopedia." </a:t>
            </a:r>
            <a:r>
              <a:rPr lang="en-US" sz="2000" i="1" dirty="0" smtClean="0"/>
              <a:t>National Library of Medicine - National Institutes of Health</a:t>
            </a:r>
            <a:r>
              <a:rPr lang="en-US" sz="2000" dirty="0" smtClean="0"/>
              <a:t>. Web. 31 Jan. 2012. &lt;http://www.nlm.nih.gov/medlineplus/ency/article/007419.htm&gt;.</a:t>
            </a:r>
          </a:p>
          <a:p>
            <a:pPr>
              <a:buNone/>
            </a:pPr>
            <a:r>
              <a:rPr lang="en-US" sz="2000" dirty="0" smtClean="0"/>
              <a:t>"Stroke Treatments - Learn About The Most Common Stroke Treatments." </a:t>
            </a:r>
            <a:r>
              <a:rPr lang="en-US" sz="2000" i="1" dirty="0" smtClean="0"/>
              <a:t>Stroke-All About Stroke</a:t>
            </a:r>
            <a:r>
              <a:rPr lang="en-US" sz="2000" dirty="0" smtClean="0"/>
              <a:t>. Web. 31 Jan. 2012. &lt;http://stroke.about.com/od/whatisastrok1/a/stroketreatment.htm&gt;.</a:t>
            </a:r>
          </a:p>
          <a:p>
            <a:pPr>
              <a:buNone/>
            </a:pPr>
            <a:r>
              <a:rPr lang="en-US" sz="2000" dirty="0" smtClean="0"/>
              <a:t>"Facts and Statistics About Stroke." </a:t>
            </a:r>
            <a:r>
              <a:rPr lang="en-US" sz="2000" i="1" dirty="0" smtClean="0"/>
              <a:t>Stroke-All About Stroke</a:t>
            </a:r>
            <a:r>
              <a:rPr lang="en-US" sz="2000" dirty="0" smtClean="0"/>
              <a:t>. Web. 31 Jan. 2012. &lt;http://stroke.about.com/od/strokestatistics/a/StrokeStats.htm&gt;.</a:t>
            </a:r>
          </a:p>
          <a:p>
            <a:pPr>
              <a:buNone/>
            </a:pPr>
            <a:endParaRPr lang="en-US" sz="2000" dirty="0" smtClean="0"/>
          </a:p>
          <a:p>
            <a:pPr>
              <a:buNone/>
            </a:pPr>
            <a:endParaRPr lang="en-US" sz="2000" dirty="0" smtClean="0"/>
          </a:p>
          <a:p>
            <a:pPr>
              <a:buNone/>
            </a:pPr>
            <a:endParaRPr lang="en-US" dirty="0"/>
          </a:p>
        </p:txBody>
      </p:sp>
      <p:sp>
        <p:nvSpPr>
          <p:cNvPr id="4" name="Rectangle 3"/>
          <p:cNvSpPr/>
          <p:nvPr/>
        </p:nvSpPr>
        <p:spPr>
          <a:xfrm>
            <a:off x="1981200" y="457200"/>
            <a:ext cx="5264439" cy="923330"/>
          </a:xfrm>
          <a:prstGeom prst="rect">
            <a:avLst/>
          </a:prstGeom>
          <a:noFill/>
        </p:spPr>
        <p:txBody>
          <a:bodyPr wrap="square" lIns="91440" tIns="45720" rIns="91440" bIns="45720">
            <a:spAutoFit/>
          </a:bodyPr>
          <a:lstStyle/>
          <a:p>
            <a:pPr algn="ctr"/>
            <a:r>
              <a:rPr lang="en-US" sz="5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Bibliography</a:t>
            </a:r>
            <a:endParaRPr lang="en-US" sz="5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020762"/>
          </a:xfrm>
        </p:spPr>
        <p:txBody>
          <a:bodyPr>
            <a:noAutofit/>
          </a:bodyPr>
          <a:lstStyle/>
          <a:p>
            <a:r>
              <a:rPr lang="en-US" sz="440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Treatment </a:t>
            </a:r>
            <a:r>
              <a:rPr lang="en-US" sz="440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and Medicine</a:t>
            </a:r>
            <a:br>
              <a:rPr lang="en-US" sz="440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br>
            <a:endParaRPr lang="en-US" sz="4400" dirty="0"/>
          </a:p>
        </p:txBody>
      </p:sp>
      <p:sp>
        <p:nvSpPr>
          <p:cNvPr id="3" name="Content Placeholder 2"/>
          <p:cNvSpPr>
            <a:spLocks noGrp="1"/>
          </p:cNvSpPr>
          <p:nvPr>
            <p:ph idx="1"/>
          </p:nvPr>
        </p:nvSpPr>
        <p:spPr>
          <a:xfrm>
            <a:off x="457200" y="1219200"/>
            <a:ext cx="8229600" cy="5090160"/>
          </a:xfrm>
        </p:spPr>
        <p:txBody>
          <a:bodyPr>
            <a:normAutofit/>
          </a:bodyPr>
          <a:lstStyle/>
          <a:p>
            <a:pPr>
              <a:buFontTx/>
              <a:buChar char="-"/>
            </a:pPr>
            <a:r>
              <a:rPr lang="en-US" sz="2400" dirty="0" smtClean="0">
                <a:solidFill>
                  <a:srgbClr val="FFFF00"/>
                </a:solidFill>
              </a:rPr>
              <a:t>If you have a stroke, one of your options is to inject TPA (</a:t>
            </a:r>
            <a:r>
              <a:rPr lang="en-US" sz="2400" dirty="0" smtClean="0">
                <a:solidFill>
                  <a:srgbClr val="FFFF00"/>
                </a:solidFill>
              </a:rPr>
              <a:t>Tissue plasminogen </a:t>
            </a:r>
            <a:r>
              <a:rPr lang="en-US" sz="2400" dirty="0" smtClean="0">
                <a:solidFill>
                  <a:srgbClr val="FFFF00"/>
                </a:solidFill>
              </a:rPr>
              <a:t>activator)</a:t>
            </a:r>
            <a:r>
              <a:rPr lang="en-US" sz="2400" dirty="0" smtClean="0">
                <a:solidFill>
                  <a:srgbClr val="FFFF00"/>
                </a:solidFill>
              </a:rPr>
              <a:t> directly into the blood clot that is causing the stroke. This breaks up the blood clot that is causing the stroke so that blood can flow freely</a:t>
            </a:r>
          </a:p>
          <a:p>
            <a:pPr>
              <a:buFontTx/>
              <a:buChar char="-"/>
            </a:pPr>
            <a:r>
              <a:rPr lang="en-US" sz="2400" dirty="0" smtClean="0">
                <a:solidFill>
                  <a:srgbClr val="FFFF00"/>
                </a:solidFill>
              </a:rPr>
              <a:t>Also, you can pass a special device from a blood vessel in the brain where the blood clot is trapped. A retriever then  captures the clot and pulls it out of the body, which returns blood flow to the affected area</a:t>
            </a:r>
          </a:p>
          <a:p>
            <a:pPr>
              <a:buFontTx/>
              <a:buChar char="-"/>
            </a:pPr>
            <a:r>
              <a:rPr lang="en-US" sz="2400" dirty="0" smtClean="0">
                <a:solidFill>
                  <a:srgbClr val="FFFF00"/>
                </a:solidFill>
              </a:rPr>
              <a:t>Ther</a:t>
            </a:r>
            <a:r>
              <a:rPr lang="en-US" sz="2400" dirty="0" smtClean="0">
                <a:solidFill>
                  <a:srgbClr val="FFFF00"/>
                </a:solidFill>
              </a:rPr>
              <a:t>e is no medicine available for a stroke to make it better or prevent it</a:t>
            </a:r>
            <a:endParaRPr lang="en-US" sz="2400" dirty="0" smtClean="0">
              <a:solidFill>
                <a:srgbClr val="FFFF00"/>
              </a:solidFill>
            </a:endParaRPr>
          </a:p>
        </p:txBody>
      </p:sp>
    </p:spTree>
  </p:cSld>
  <p:clrMapOvr>
    <a:masterClrMapping/>
  </p:clrMapOvr>
  <p:transition spd="med">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9CB86E"/>
            </a:gs>
            <a:gs pos="100000">
              <a:srgbClr val="156B13"/>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24000" y="228600"/>
            <a:ext cx="8686800" cy="914400"/>
          </a:xfrm>
        </p:spPr>
        <p:txBody>
          <a:bodyPr>
            <a:normAutofit fontScale="90000"/>
          </a:bodyPr>
          <a:lstStyle/>
          <a:p>
            <a:r>
              <a:rPr lang="en-US" sz="4800" dirty="0" smtClean="0">
                <a:solidFill>
                  <a:srgbClr val="6B4C84"/>
                </a:solidFill>
                <a:latin typeface="Bauhaus 93" pitchFamily="82" charset="0"/>
              </a:rPr>
              <a:t>Exercise and Role of Family Support Given</a:t>
            </a:r>
            <a:endParaRPr lang="en-US" sz="4800" dirty="0">
              <a:solidFill>
                <a:srgbClr val="6B4C84"/>
              </a:solidFill>
              <a:latin typeface="Bauhaus 93" pitchFamily="82" charset="0"/>
            </a:endParaRPr>
          </a:p>
        </p:txBody>
      </p:sp>
      <p:sp>
        <p:nvSpPr>
          <p:cNvPr id="3" name="Content Placeholder 2"/>
          <p:cNvSpPr>
            <a:spLocks noGrp="1"/>
          </p:cNvSpPr>
          <p:nvPr>
            <p:ph idx="1"/>
          </p:nvPr>
        </p:nvSpPr>
        <p:spPr/>
        <p:txBody>
          <a:bodyPr>
            <a:normAutofit fontScale="85000" lnSpcReduction="20000"/>
          </a:bodyPr>
          <a:lstStyle/>
          <a:p>
            <a:r>
              <a:rPr lang="en-US" dirty="0" smtClean="0">
                <a:solidFill>
                  <a:srgbClr val="FFFF00"/>
                </a:solidFill>
              </a:rPr>
              <a:t>You should have a physical evaluation before beginning an exercise program. </a:t>
            </a:r>
          </a:p>
          <a:p>
            <a:r>
              <a:rPr lang="en-US" dirty="0" smtClean="0">
                <a:solidFill>
                  <a:srgbClr val="FFFF00"/>
                </a:solidFill>
              </a:rPr>
              <a:t>H</a:t>
            </a:r>
            <a:r>
              <a:rPr lang="en-US" dirty="0" smtClean="0">
                <a:solidFill>
                  <a:srgbClr val="FFFF00"/>
                </a:solidFill>
              </a:rPr>
              <a:t>ave weekly cardiovascular exercise, Incorporate training for major muscle groups, and also Train on core strength, balance, and flexibility.</a:t>
            </a:r>
          </a:p>
          <a:p>
            <a:r>
              <a:rPr lang="en-US" dirty="0" smtClean="0">
                <a:solidFill>
                  <a:srgbClr val="FFFF00"/>
                </a:solidFill>
              </a:rPr>
              <a:t>If you have a family to help you, they would need to make the home easier to use, for example; bed and bathroom should be easy to reach places and items such as throw rugs should be removed. </a:t>
            </a:r>
            <a:r>
              <a:rPr lang="en-US" dirty="0" smtClean="0">
                <a:solidFill>
                  <a:srgbClr val="FFFF00"/>
                </a:solidFill>
              </a:rPr>
              <a:t>They would need to help prevent wandering, help with cooking, eating, bathing, showering, dressing and grooming</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92D050"/>
            </a:gs>
            <a:gs pos="50000">
              <a:srgbClr val="9CB86E"/>
            </a:gs>
            <a:gs pos="100000">
              <a:srgbClr val="156B13"/>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American Indians and Alaskan Natives are most affected by stroke; </a:t>
            </a:r>
            <a:r>
              <a:rPr lang="en-US" dirty="0" smtClean="0"/>
              <a:t>5.3% of them have had a stroke</a:t>
            </a:r>
          </a:p>
          <a:p>
            <a:r>
              <a:rPr lang="en-US" dirty="0" smtClean="0"/>
              <a:t>3.2% of African Americans have had a stroke</a:t>
            </a:r>
          </a:p>
          <a:p>
            <a:r>
              <a:rPr lang="en-US" dirty="0" smtClean="0"/>
              <a:t>2.5% of Whites have had a stroke</a:t>
            </a:r>
          </a:p>
          <a:p>
            <a:r>
              <a:rPr lang="en-US" dirty="0" smtClean="0"/>
              <a:t>2.4% of Asians have had a stroke</a:t>
            </a:r>
          </a:p>
          <a:p>
            <a:endParaRPr lang="en-US" dirty="0"/>
          </a:p>
        </p:txBody>
      </p:sp>
      <p:sp>
        <p:nvSpPr>
          <p:cNvPr id="4" name="Rectangle 3"/>
          <p:cNvSpPr/>
          <p:nvPr/>
        </p:nvSpPr>
        <p:spPr>
          <a:xfrm rot="265900">
            <a:off x="2618738" y="457200"/>
            <a:ext cx="3882793" cy="923330"/>
          </a:xfrm>
          <a:prstGeom prst="rect">
            <a:avLst/>
          </a:prstGeom>
          <a:noFill/>
          <a:scene3d>
            <a:camera prst="orthographicFront"/>
            <a:lightRig rig="threePt" dir="t"/>
          </a:scene3d>
          <a:sp3d>
            <a:bevelT prst="relaxedInset"/>
          </a:sp3d>
        </p:spPr>
        <p:txBody>
          <a:bodyPr wrap="non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39700">
                    <a:schemeClr val="accent3">
                      <a:satMod val="175000"/>
                      <a:alpha val="40000"/>
                    </a:schemeClr>
                  </a:glow>
                  <a:reflection blurRad="12700" stA="28000" endPos="45000" dist="1000" dir="5400000" sy="-100000" algn="bl" rotWithShape="0"/>
                </a:effectLst>
              </a:rPr>
              <a:t>WOW fact</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39700">
                  <a:schemeClr val="accent3">
                    <a:satMod val="175000"/>
                    <a:alpha val="40000"/>
                  </a:schemeClr>
                </a:glow>
                <a:reflection blurRad="12700" stA="28000" endPos="45000" dist="1000" dir="5400000" sy="-100000" algn="bl" rotWithShape="0"/>
              </a:effectLst>
            </a:endParaRPr>
          </a:p>
        </p:txBody>
      </p:sp>
    </p:spTree>
  </p:cSld>
  <p:clrMapOvr>
    <a:masterClrMapping/>
  </p:clrMapOvr>
  <p:transition spd="slow">
    <p:blinds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rgbClr val="FFF200"/>
            </a:gs>
            <a:gs pos="45000">
              <a:srgbClr val="FF7A00"/>
            </a:gs>
            <a:gs pos="70000">
              <a:srgbClr val="FF0300"/>
            </a:gs>
            <a:gs pos="100000">
              <a:srgbClr val="4D0808"/>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7" name="Content Placeholder 6"/>
          <p:cNvSpPr>
            <a:spLocks noGrp="1"/>
          </p:cNvSpPr>
          <p:nvPr>
            <p:ph idx="1"/>
          </p:nvPr>
        </p:nvSpPr>
        <p:spPr>
          <a:xfrm>
            <a:off x="457200" y="1600200"/>
            <a:ext cx="8229600" cy="5105400"/>
          </a:xfrm>
        </p:spPr>
        <p:txBody>
          <a:bodyPr>
            <a:normAutofit/>
          </a:bodyPr>
          <a:lstStyle/>
          <a:p>
            <a:r>
              <a:rPr lang="en-US" sz="2000" dirty="0" smtClean="0"/>
              <a:t>Stroke- A </a:t>
            </a:r>
            <a:r>
              <a:rPr lang="en-US" sz="2000" dirty="0"/>
              <a:t>stroke is the sudden death of brain cells in a </a:t>
            </a:r>
            <a:r>
              <a:rPr lang="en-US" sz="2000" dirty="0" smtClean="0"/>
              <a:t>specific area due </a:t>
            </a:r>
            <a:r>
              <a:rPr lang="en-US" sz="2000" dirty="0"/>
              <a:t>to </a:t>
            </a:r>
            <a:r>
              <a:rPr lang="en-US" sz="2000" dirty="0" smtClean="0"/>
              <a:t>not enough blood flow to the brain. </a:t>
            </a:r>
          </a:p>
          <a:p>
            <a:r>
              <a:rPr lang="en-US" sz="2000" dirty="0"/>
              <a:t>History: Hippocrates, the father of medicine, first recognized stroke over 2,400 years ago. At this time stroke was called apoplexy, which means struck down by violence in Greek. Doctors had little knowledge of the anatomy and function of the brain, the cause of stroke, or how to treat it. </a:t>
            </a:r>
            <a:r>
              <a:rPr lang="en-US" sz="2000" dirty="0" smtClean="0"/>
              <a:t>In the </a:t>
            </a:r>
            <a:r>
              <a:rPr lang="en-US" sz="2000" dirty="0"/>
              <a:t>mid-1600s that Jacob Wepfer found that patients who died with apoplexy had bleeding in the brain.</a:t>
            </a:r>
          </a:p>
          <a:p>
            <a:endParaRPr lang="en-US" sz="2000" dirty="0"/>
          </a:p>
        </p:txBody>
      </p:sp>
      <p:sp>
        <p:nvSpPr>
          <p:cNvPr id="8" name="Rectangle 7"/>
          <p:cNvSpPr/>
          <p:nvPr/>
        </p:nvSpPr>
        <p:spPr>
          <a:xfrm>
            <a:off x="386553" y="381000"/>
            <a:ext cx="8369214"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Definition/history of stroke </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11266" name="Picture 2" descr="http://iconsinmedicine.files.wordpress.com/2011/05/55-stroke-5-9-11.jpg"/>
          <p:cNvPicPr>
            <a:picLocks noChangeAspect="1" noChangeArrowheads="1"/>
          </p:cNvPicPr>
          <p:nvPr/>
        </p:nvPicPr>
        <p:blipFill>
          <a:blip r:embed="rId2" cstate="print"/>
          <a:srcRect/>
          <a:stretch>
            <a:fillRect/>
          </a:stretch>
        </p:blipFill>
        <p:spPr bwMode="auto">
          <a:xfrm>
            <a:off x="1828800" y="4343400"/>
            <a:ext cx="5715000" cy="20574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200"/>
            </a:gs>
            <a:gs pos="45000">
              <a:srgbClr val="FF7A00"/>
            </a:gs>
            <a:gs pos="70000">
              <a:srgbClr val="FF0300"/>
            </a:gs>
            <a:gs pos="100000">
              <a:srgbClr val="4D0808"/>
            </a:gs>
          </a:gsLst>
          <a:lin ang="5400000" scaled="0"/>
          <a:tileRect/>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257800"/>
          </a:xfrm>
        </p:spPr>
        <p:txBody>
          <a:bodyPr>
            <a:normAutofit/>
          </a:bodyPr>
          <a:lstStyle/>
          <a:p>
            <a:r>
              <a:rPr lang="en-US" sz="2000" dirty="0" smtClean="0"/>
              <a:t>Some of the signs involved with stroke are: trouble </a:t>
            </a:r>
            <a:r>
              <a:rPr lang="en-US" sz="2000" dirty="0"/>
              <a:t>with </a:t>
            </a:r>
            <a:r>
              <a:rPr lang="en-US" sz="2000" dirty="0" smtClean="0"/>
              <a:t>walking(</a:t>
            </a:r>
            <a:r>
              <a:rPr lang="en-US" sz="2000" dirty="0"/>
              <a:t>You may stumble or experience sudden dizziness, loss of balance or loss of </a:t>
            </a:r>
            <a:r>
              <a:rPr lang="en-US" sz="2000" dirty="0" smtClean="0"/>
              <a:t>coordination) trouble </a:t>
            </a:r>
            <a:r>
              <a:rPr lang="en-US" sz="2000" dirty="0"/>
              <a:t>with speaking and </a:t>
            </a:r>
            <a:r>
              <a:rPr lang="en-US" sz="2000" dirty="0" smtClean="0"/>
              <a:t>understanding(you may experience slur of words, repeating or confusion) trouble </a:t>
            </a:r>
            <a:r>
              <a:rPr lang="en-US" sz="2000" dirty="0"/>
              <a:t>with seeing in one or both </a:t>
            </a:r>
            <a:r>
              <a:rPr lang="en-US" sz="2000" dirty="0" smtClean="0"/>
              <a:t>eyes and headache. </a:t>
            </a:r>
          </a:p>
          <a:p>
            <a:r>
              <a:rPr lang="en-US" sz="2000" dirty="0" smtClean="0"/>
              <a:t>If you are ever experiencing multiple of these symptoms you should immediately seek medical attention. </a:t>
            </a:r>
          </a:p>
          <a:p>
            <a:r>
              <a:rPr lang="en-US" sz="2000" dirty="0" smtClean="0"/>
              <a:t>Some of the factors that tie in with stroke are high blood pressure,</a:t>
            </a:r>
            <a:r>
              <a:rPr lang="en-US" sz="2000" dirty="0"/>
              <a:t> </a:t>
            </a:r>
            <a:r>
              <a:rPr lang="en-US" sz="2000" dirty="0" smtClean="0"/>
              <a:t>high cholesterol, diabetes,</a:t>
            </a:r>
            <a:r>
              <a:rPr lang="en-US" sz="2000" dirty="0"/>
              <a:t> Circulation </a:t>
            </a:r>
            <a:r>
              <a:rPr lang="en-US" sz="2000" dirty="0" smtClean="0"/>
              <a:t>Problems, smoking or alcohol use, </a:t>
            </a:r>
            <a:r>
              <a:rPr lang="en-US" sz="2000" dirty="0"/>
              <a:t>p</a:t>
            </a:r>
            <a:r>
              <a:rPr lang="en-US" sz="2000" dirty="0" smtClean="0"/>
              <a:t>hysical inactivity or obesity which are controllable use factors. </a:t>
            </a:r>
          </a:p>
          <a:p>
            <a:r>
              <a:rPr lang="en-US" sz="2000" dirty="0" smtClean="0"/>
              <a:t>Uncontrollable risk factors include gender, race family, history or previous </a:t>
            </a:r>
            <a:r>
              <a:rPr lang="en-US" sz="2000" dirty="0"/>
              <a:t>s</a:t>
            </a:r>
            <a:r>
              <a:rPr lang="en-US" sz="2000" dirty="0" smtClean="0"/>
              <a:t>troke.    </a:t>
            </a:r>
            <a:endParaRPr lang="en-US" sz="2000" dirty="0"/>
          </a:p>
          <a:p>
            <a:pPr>
              <a:buNone/>
            </a:pPr>
            <a:r>
              <a:rPr lang="en-US" sz="2000" dirty="0" smtClean="0"/>
              <a:t>    </a:t>
            </a:r>
            <a:endParaRPr lang="en-US" sz="2000" dirty="0"/>
          </a:p>
        </p:txBody>
      </p:sp>
      <p:sp>
        <p:nvSpPr>
          <p:cNvPr id="4" name="Rectangle 3"/>
          <p:cNvSpPr/>
          <p:nvPr/>
        </p:nvSpPr>
        <p:spPr>
          <a:xfrm>
            <a:off x="609600" y="228600"/>
            <a:ext cx="7746160"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Signs/symptoms of stroke</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14338" name="Picture 2" descr="See full size image">
            <a:hlinkClick r:id="rId2"/>
          </p:cNvPr>
          <p:cNvPicPr>
            <a:picLocks noChangeAspect="1" noChangeArrowheads="1"/>
          </p:cNvPicPr>
          <p:nvPr/>
        </p:nvPicPr>
        <p:blipFill>
          <a:blip r:embed="rId3" cstate="print"/>
          <a:srcRect/>
          <a:stretch>
            <a:fillRect/>
          </a:stretch>
        </p:blipFill>
        <p:spPr bwMode="auto">
          <a:xfrm>
            <a:off x="3505200" y="5486400"/>
            <a:ext cx="2438400" cy="1047751"/>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200"/>
            </a:gs>
            <a:gs pos="45000">
              <a:srgbClr val="FF7A00"/>
            </a:gs>
            <a:gs pos="70000">
              <a:srgbClr val="FF0300"/>
            </a:gs>
            <a:gs pos="100000">
              <a:srgbClr val="4D0808"/>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2000" dirty="0" smtClean="0"/>
              <a:t>Every 45 seconds someone in America has a stroke. </a:t>
            </a:r>
          </a:p>
          <a:p>
            <a:r>
              <a:rPr lang="en-US" sz="2000" dirty="0" smtClean="0"/>
              <a:t>There are approximately 266,000 stroke survivors with permanent disabilities. </a:t>
            </a:r>
          </a:p>
          <a:p>
            <a:r>
              <a:rPr lang="en-US" sz="2000" dirty="0" smtClean="0"/>
              <a:t>Fewer than one in five Americans can identify even one stroke symptom. </a:t>
            </a:r>
          </a:p>
          <a:p>
            <a:endParaRPr lang="en-US" dirty="0"/>
          </a:p>
        </p:txBody>
      </p:sp>
      <p:sp>
        <p:nvSpPr>
          <p:cNvPr id="4" name="Rectangle 3"/>
          <p:cNvSpPr/>
          <p:nvPr/>
        </p:nvSpPr>
        <p:spPr>
          <a:xfrm>
            <a:off x="2057400" y="304800"/>
            <a:ext cx="4873835"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Interesting Fact </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100000">
              <a:srgbClr val="005CBF"/>
            </a:gs>
          </a:gsLst>
          <a:lin ang="132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7200" dirty="0" smtClean="0">
                <a:solidFill>
                  <a:schemeClr val="accent6">
                    <a:lumMod val="50000"/>
                  </a:schemeClr>
                </a:solidFill>
                <a:latin typeface="Burnstown Dam" pitchFamily="2" charset="0"/>
              </a:rPr>
              <a:t>Effects of a stroke</a:t>
            </a:r>
            <a:endParaRPr lang="en-US" sz="7200" dirty="0">
              <a:solidFill>
                <a:schemeClr val="accent6">
                  <a:lumMod val="50000"/>
                </a:schemeClr>
              </a:solidFill>
              <a:latin typeface="Burnstown Dam" pitchFamily="2" charset="0"/>
            </a:endParaRPr>
          </a:p>
        </p:txBody>
      </p:sp>
      <p:sp>
        <p:nvSpPr>
          <p:cNvPr id="3" name="Content Placeholder 2"/>
          <p:cNvSpPr>
            <a:spLocks noGrp="1"/>
          </p:cNvSpPr>
          <p:nvPr>
            <p:ph idx="1"/>
          </p:nvPr>
        </p:nvSpPr>
        <p:spPr/>
        <p:txBody>
          <a:bodyPr>
            <a:normAutofit/>
          </a:bodyPr>
          <a:lstStyle/>
          <a:p>
            <a:r>
              <a:rPr lang="en-US" sz="4000" dirty="0" smtClean="0">
                <a:solidFill>
                  <a:srgbClr val="0070C0"/>
                </a:solidFill>
                <a:latin typeface="Comic Sans MS" pitchFamily="66" charset="0"/>
              </a:rPr>
              <a:t>A stroke may cause many various problems such as paralysis, thinking problems, loss of memory, awkward pains, and emotional disturbance</a:t>
            </a:r>
            <a:endParaRPr lang="en-US" sz="4000" dirty="0">
              <a:solidFill>
                <a:srgbClr val="0070C0"/>
              </a:solidFill>
              <a:latin typeface="Comic Sans MS" pitchFamily="66"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100000">
              <a:srgbClr val="005CBF"/>
            </a:gs>
          </a:gsLst>
          <a:lin ang="54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7200" dirty="0" smtClean="0">
                <a:solidFill>
                  <a:schemeClr val="accent6">
                    <a:lumMod val="50000"/>
                  </a:schemeClr>
                </a:solidFill>
                <a:latin typeface="Burnstown Dam" pitchFamily="2" charset="0"/>
              </a:rPr>
              <a:t>Treatment Post-Stroke</a:t>
            </a:r>
            <a:endParaRPr lang="en-US" sz="7200" dirty="0">
              <a:solidFill>
                <a:schemeClr val="accent6">
                  <a:lumMod val="50000"/>
                </a:schemeClr>
              </a:solidFill>
              <a:latin typeface="Burnstown Dam" pitchFamily="2" charset="0"/>
            </a:endParaRPr>
          </a:p>
        </p:txBody>
      </p:sp>
      <p:sp>
        <p:nvSpPr>
          <p:cNvPr id="3" name="Content Placeholder 2"/>
          <p:cNvSpPr>
            <a:spLocks noGrp="1"/>
          </p:cNvSpPr>
          <p:nvPr>
            <p:ph idx="1"/>
          </p:nvPr>
        </p:nvSpPr>
        <p:spPr/>
        <p:txBody>
          <a:bodyPr>
            <a:normAutofit/>
          </a:bodyPr>
          <a:lstStyle/>
          <a:p>
            <a:r>
              <a:rPr lang="en-US" sz="3200" dirty="0" smtClean="0">
                <a:solidFill>
                  <a:srgbClr val="0070C0"/>
                </a:solidFill>
                <a:latin typeface="Comic Sans MS" pitchFamily="66" charset="0"/>
              </a:rPr>
              <a:t>Post-Stroke Rehabilitation may begin when the victims condition stabilizes, generally 24 to 48 hours after a stroke</a:t>
            </a:r>
          </a:p>
          <a:p>
            <a:r>
              <a:rPr lang="en-US" sz="3200" dirty="0" smtClean="0">
                <a:solidFill>
                  <a:srgbClr val="0070C0"/>
                </a:solidFill>
                <a:latin typeface="Comic Sans MS" pitchFamily="66" charset="0"/>
              </a:rPr>
              <a:t>The Rehabilitation process can continue for years</a:t>
            </a:r>
          </a:p>
        </p:txBody>
      </p:sp>
      <p:pic>
        <p:nvPicPr>
          <p:cNvPr id="16386" name="Picture 2" descr="http://blog.al.com/spotnews/2008/03/large_shuttlesworth0326083.JPG"/>
          <p:cNvPicPr>
            <a:picLocks noChangeAspect="1" noChangeArrowheads="1"/>
          </p:cNvPicPr>
          <p:nvPr/>
        </p:nvPicPr>
        <p:blipFill>
          <a:blip r:embed="rId2" cstate="print"/>
          <a:srcRect/>
          <a:stretch>
            <a:fillRect/>
          </a:stretch>
        </p:blipFill>
        <p:spPr bwMode="auto">
          <a:xfrm>
            <a:off x="4724400" y="4038600"/>
            <a:ext cx="3675845" cy="2619375"/>
          </a:xfrm>
          <a:prstGeom prst="rect">
            <a:avLst/>
          </a:prstGeom>
          <a:noFill/>
        </p:spPr>
      </p:pic>
    </p:spTree>
  </p:cSld>
  <p:clrMapOvr>
    <a:masterClrMapping/>
  </p:clrMapOvr>
  <p:transition>
    <p:wheel spokes="3"/>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1" Type="http://schemas.openxmlformats.org/officeDocument/2006/relationships/image" Target="../media/image3.jpeg"/></Relationships>
</file>

<file path=ppt/theme/_rels/theme4.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Foundry">
  <a:themeElements>
    <a:clrScheme name="Custom 1">
      <a:dk1>
        <a:srgbClr val="72A376"/>
      </a:dk1>
      <a:lt1>
        <a:srgbClr val="365339"/>
      </a:lt1>
      <a:dk2>
        <a:srgbClr val="527D55"/>
      </a:dk2>
      <a:lt2>
        <a:srgbClr val="AAC7AC"/>
      </a:lt2>
      <a:accent1>
        <a:srgbClr val="72A376"/>
      </a:accent1>
      <a:accent2>
        <a:srgbClr val="B0CCB0"/>
      </a:accent2>
      <a:accent3>
        <a:srgbClr val="A8CDD7"/>
      </a:accent3>
      <a:accent4>
        <a:srgbClr val="C0BEAF"/>
      </a:accent4>
      <a:accent5>
        <a:srgbClr val="CEC597"/>
      </a:accent5>
      <a:accent6>
        <a:srgbClr val="AAC7AC"/>
      </a:accent6>
      <a:hlink>
        <a:srgbClr val="C6DAC8"/>
      </a:hlink>
      <a:folHlink>
        <a:srgbClr val="E2ECE3"/>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3.xml><?xml version="1.0" encoding="utf-8"?>
<a:theme xmlns:a="http://schemas.openxmlformats.org/drawingml/2006/main" name="Verv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4.xml><?xml version="1.0" encoding="utf-8"?>
<a:theme xmlns:a="http://schemas.openxmlformats.org/drawingml/2006/main" name="1_Verv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114</TotalTime>
  <Words>727</Words>
  <Application>Microsoft Office PowerPoint</Application>
  <PresentationFormat>On-screen Show (4:3)</PresentationFormat>
  <Paragraphs>44</Paragraphs>
  <Slides>12</Slides>
  <Notes>0</Notes>
  <HiddenSlides>0</HiddenSlides>
  <MMClips>0</MMClips>
  <ScaleCrop>false</ScaleCrop>
  <HeadingPairs>
    <vt:vector size="4" baseType="variant">
      <vt:variant>
        <vt:lpstr>Theme</vt:lpstr>
      </vt:variant>
      <vt:variant>
        <vt:i4>4</vt:i4>
      </vt:variant>
      <vt:variant>
        <vt:lpstr>Slide Titles</vt:lpstr>
      </vt:variant>
      <vt:variant>
        <vt:i4>12</vt:i4>
      </vt:variant>
    </vt:vector>
  </HeadingPairs>
  <TitlesOfParts>
    <vt:vector size="16" baseType="lpstr">
      <vt:lpstr>Foundry</vt:lpstr>
      <vt:lpstr>Apex</vt:lpstr>
      <vt:lpstr>Verve</vt:lpstr>
      <vt:lpstr>1_Verve</vt:lpstr>
      <vt:lpstr>Stroke</vt:lpstr>
      <vt:lpstr>Treatment and Medicine </vt:lpstr>
      <vt:lpstr>Exercise and Role of Family Support Given</vt:lpstr>
      <vt:lpstr>Slide 4</vt:lpstr>
      <vt:lpstr>Slide 5</vt:lpstr>
      <vt:lpstr>Slide 6</vt:lpstr>
      <vt:lpstr>Slide 7</vt:lpstr>
      <vt:lpstr>Effects of a stroke</vt:lpstr>
      <vt:lpstr>Treatment Post-Stroke</vt:lpstr>
      <vt:lpstr>Statistics</vt:lpstr>
      <vt:lpstr>   wow facts!!!</vt:lpstr>
      <vt:lpstr>Slide 12</vt:lpstr>
    </vt:vector>
  </TitlesOfParts>
  <Company>Wake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Stroke</dc:title>
  <dc:creator>9289656</dc:creator>
  <cp:lastModifiedBy>9289656</cp:lastModifiedBy>
  <cp:revision>18</cp:revision>
  <dcterms:created xsi:type="dcterms:W3CDTF">2012-01-30T17:33:18Z</dcterms:created>
  <dcterms:modified xsi:type="dcterms:W3CDTF">2012-01-31T18:25:27Z</dcterms:modified>
</cp:coreProperties>
</file>